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bae48d372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bae48d372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b87666decb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b87666decb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bae48d372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bae48d372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80ca84602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80ca84602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b87666dec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b87666dec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b87666decb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b87666decb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b87666dec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b87666dec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bac8d233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bac8d233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preprocessing in R and ArcGIS Pro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bac8d2334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bac8d2334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b87666decb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b87666decb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bac8d2334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bac8d2334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可能的原因</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bac8d2334f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bac8d2334f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fs.usda.gov/detail/r5/forest-grasslandhealth/?cid=fsbdev3_046690" TargetMode="External"/><Relationship Id="rId4" Type="http://schemas.openxmlformats.org/officeDocument/2006/relationships/hyperlink" Target="https://code.earthengine.google.com/?scriptPath=users%2Fwliccust%2Fvali%3Ageog388%2Fguam" TargetMode="External"/><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8.png"/><Relationship Id="rId5" Type="http://schemas.openxmlformats.org/officeDocument/2006/relationships/image" Target="../media/image14.png"/><Relationship Id="rId6" Type="http://schemas.openxmlformats.org/officeDocument/2006/relationships/image" Target="../media/image11.png"/><Relationship Id="rId7"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17.png"/><Relationship Id="rId6"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Land change in Guam from 2006 to 2020</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Vanchy Li, Mina Wei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Discussion</a:t>
            </a:r>
            <a:endParaRPr/>
          </a:p>
        </p:txBody>
      </p:sp>
      <p:pic>
        <p:nvPicPr>
          <p:cNvPr id="165" name="Google Shape;165;p22"/>
          <p:cNvPicPr preferRelativeResize="0"/>
          <p:nvPr/>
        </p:nvPicPr>
        <p:blipFill>
          <a:blip r:embed="rId3">
            <a:alphaModFix/>
          </a:blip>
          <a:stretch>
            <a:fillRect/>
          </a:stretch>
        </p:blipFill>
        <p:spPr>
          <a:xfrm>
            <a:off x="723900" y="1947475"/>
            <a:ext cx="2318331" cy="2984851"/>
          </a:xfrm>
          <a:prstGeom prst="rect">
            <a:avLst/>
          </a:prstGeom>
          <a:noFill/>
          <a:ln>
            <a:noFill/>
          </a:ln>
        </p:spPr>
      </p:pic>
      <p:pic>
        <p:nvPicPr>
          <p:cNvPr id="166" name="Google Shape;166;p22"/>
          <p:cNvPicPr preferRelativeResize="0"/>
          <p:nvPr/>
        </p:nvPicPr>
        <p:blipFill>
          <a:blip r:embed="rId4">
            <a:alphaModFix/>
          </a:blip>
          <a:stretch>
            <a:fillRect/>
          </a:stretch>
        </p:blipFill>
        <p:spPr>
          <a:xfrm>
            <a:off x="3187646" y="1947475"/>
            <a:ext cx="2845699" cy="2863613"/>
          </a:xfrm>
          <a:prstGeom prst="rect">
            <a:avLst/>
          </a:prstGeom>
          <a:noFill/>
          <a:ln>
            <a:noFill/>
          </a:ln>
        </p:spPr>
      </p:pic>
      <p:pic>
        <p:nvPicPr>
          <p:cNvPr id="167" name="Google Shape;167;p22"/>
          <p:cNvPicPr preferRelativeResize="0"/>
          <p:nvPr/>
        </p:nvPicPr>
        <p:blipFill>
          <a:blip r:embed="rId5">
            <a:alphaModFix/>
          </a:blip>
          <a:stretch>
            <a:fillRect/>
          </a:stretch>
        </p:blipFill>
        <p:spPr>
          <a:xfrm>
            <a:off x="6126425" y="1979537"/>
            <a:ext cx="2845701" cy="285473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Conclution</a:t>
            </a:r>
            <a:endParaRPr/>
          </a:p>
        </p:txBody>
      </p:sp>
      <p:sp>
        <p:nvSpPr>
          <p:cNvPr id="173" name="Google Shape;173;p23"/>
          <p:cNvSpPr txBox="1"/>
          <p:nvPr>
            <p:ph idx="1" type="body"/>
          </p:nvPr>
        </p:nvSpPr>
        <p:spPr>
          <a:xfrm>
            <a:off x="729450" y="2078875"/>
            <a:ext cx="7688700" cy="2836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CN"/>
              <a:t>Our method can separate urban land from non-urban land (e.g., vegetation) in a more detailed way, which can improve the classification accuracy.</a:t>
            </a:r>
            <a:endParaRPr/>
          </a:p>
          <a:p>
            <a:pPr indent="-311150" lvl="0" marL="457200" rtl="0" algn="l">
              <a:spcBef>
                <a:spcPts val="0"/>
              </a:spcBef>
              <a:spcAft>
                <a:spcPts val="0"/>
              </a:spcAft>
              <a:buSzPts val="1300"/>
              <a:buChar char="●"/>
            </a:pPr>
            <a:r>
              <a:rPr lang="zh-CN"/>
              <a:t>We found that bare land and grassland improved a lot compared to the data of 2006 and 2014. Some news in Guam reported that though Guam has abundant rainfall all year around, many forest fire happened each year, so it is suspected that those wildfires were caused by humans. Thus, hold the point that the increase of barren land and grassland was due to bad land and regrow vegetation after the wildfire. </a:t>
            </a:r>
            <a:endParaRPr/>
          </a:p>
          <a:p>
            <a:pPr indent="-311150" lvl="0" marL="457200" rtl="0" algn="l">
              <a:spcBef>
                <a:spcPts val="0"/>
              </a:spcBef>
              <a:spcAft>
                <a:spcPts val="0"/>
              </a:spcAft>
              <a:buSzPts val="1300"/>
              <a:buChar char="●"/>
            </a:pPr>
            <a:r>
              <a:rPr lang="zh-CN"/>
              <a:t>However, we also admit that our classification method is not accurate </a:t>
            </a:r>
            <a:r>
              <a:rPr lang="zh-CN"/>
              <a:t>enough</a:t>
            </a:r>
            <a:r>
              <a:rPr lang="zh-CN"/>
              <a:t> that would also </a:t>
            </a:r>
            <a:r>
              <a:rPr lang="zh-CN"/>
              <a:t>cause</a:t>
            </a:r>
            <a:r>
              <a:rPr lang="zh-CN"/>
              <a:t> misclassification or inaccurate classification and lead to less precise subsequent analysis.</a:t>
            </a:r>
            <a:endParaRPr/>
          </a:p>
          <a:p>
            <a:pPr indent="0" lvl="0" marL="45720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Reference</a:t>
            </a:r>
            <a:endParaRPr/>
          </a:p>
        </p:txBody>
      </p:sp>
      <p:sp>
        <p:nvSpPr>
          <p:cNvPr id="179" name="Google Shape;179;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CN"/>
              <a:t>Wen, Y. (2011). Data application of multi-temporal and multi-source data for land cover change detection in Guam, USA. 2011 19th International Conference on Geoinformatics. doi:10.1109/geoinformatics.2011.5981058</a:t>
            </a:r>
            <a:endParaRPr/>
          </a:p>
          <a:p>
            <a:pPr indent="-311150" lvl="0" marL="457200" rtl="0" algn="l">
              <a:spcBef>
                <a:spcPts val="0"/>
              </a:spcBef>
              <a:spcAft>
                <a:spcPts val="0"/>
              </a:spcAft>
              <a:buSzPts val="1300"/>
              <a:buChar char="●"/>
            </a:pPr>
            <a:r>
              <a:rPr lang="zh-CN"/>
              <a:t>Timothy A. Warner, David J. Campagna, Florencia Sangermano. (2020) remote sensing with terrset 2020®/idrisi® a beginner’s guide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Thank you!</a:t>
            </a:r>
            <a:endParaRPr/>
          </a:p>
        </p:txBody>
      </p:sp>
      <p:sp>
        <p:nvSpPr>
          <p:cNvPr id="185" name="Google Shape;185;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Introduction</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zh-CN" sz="1500"/>
              <a:t>This study is about land change in Guam</a:t>
            </a:r>
            <a:endParaRPr sz="1500"/>
          </a:p>
          <a:p>
            <a:pPr indent="-323850" lvl="0" marL="457200" rtl="0" algn="l">
              <a:spcBef>
                <a:spcPts val="0"/>
              </a:spcBef>
              <a:spcAft>
                <a:spcPts val="0"/>
              </a:spcAft>
              <a:buSzPts val="1500"/>
              <a:buChar char="●"/>
            </a:pPr>
            <a:r>
              <a:rPr lang="zh-CN" sz="1500"/>
              <a:t>Land conservation is an essential action, as unjustified land development can lead to soil erosion, which can harm the local environment.</a:t>
            </a:r>
            <a:endParaRPr sz="1500"/>
          </a:p>
          <a:p>
            <a:pPr indent="-323850" lvl="0" marL="457200" rtl="0" algn="l">
              <a:spcBef>
                <a:spcPts val="0"/>
              </a:spcBef>
              <a:spcAft>
                <a:spcPts val="0"/>
              </a:spcAft>
              <a:buSzPts val="1500"/>
              <a:buChar char="●"/>
            </a:pPr>
            <a:r>
              <a:rPr lang="zh-CN" sz="1500"/>
              <a:t>Focusing on past land change will allow us to better predict and plan for future land use.</a:t>
            </a:r>
            <a:endParaRPr sz="1500"/>
          </a:p>
          <a:p>
            <a:pPr indent="-323850" lvl="0" marL="457200" rtl="0" algn="l">
              <a:spcBef>
                <a:spcPts val="0"/>
              </a:spcBef>
              <a:spcAft>
                <a:spcPts val="0"/>
              </a:spcAft>
              <a:buSzPts val="1500"/>
              <a:buChar char="●"/>
            </a:pPr>
            <a:r>
              <a:rPr lang="zh-CN" sz="1500"/>
              <a:t>Our study will compare Guam in 2006, 2014, and 2022, and analyze the land change in Guam by comparing maps.</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Study Area</a:t>
            </a:r>
            <a:endParaRPr/>
          </a:p>
        </p:txBody>
      </p:sp>
      <p:sp>
        <p:nvSpPr>
          <p:cNvPr id="99" name="Google Shape;99;p15"/>
          <p:cNvSpPr txBox="1"/>
          <p:nvPr>
            <p:ph idx="1" type="body"/>
          </p:nvPr>
        </p:nvSpPr>
        <p:spPr>
          <a:xfrm>
            <a:off x="729450" y="2078875"/>
            <a:ext cx="38424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zh-CN"/>
              <a:t>Guam is an unincorporated territory of the United States in the Western Pacific Ocean</a:t>
            </a:r>
            <a:endParaRPr/>
          </a:p>
          <a:p>
            <a:pPr indent="-311150" lvl="0" marL="457200" rtl="0" algn="l">
              <a:spcBef>
                <a:spcPts val="0"/>
              </a:spcBef>
              <a:spcAft>
                <a:spcPts val="0"/>
              </a:spcAft>
              <a:buSzPts val="1300"/>
              <a:buChar char="●"/>
            </a:pPr>
            <a:r>
              <a:rPr lang="zh-CN"/>
              <a:t>It has an area of 540 square kilometers and a population of 168,801</a:t>
            </a:r>
            <a:endParaRPr/>
          </a:p>
          <a:p>
            <a:pPr indent="-311150" lvl="0" marL="457200" rtl="0" algn="l">
              <a:spcBef>
                <a:spcPts val="0"/>
              </a:spcBef>
              <a:spcAft>
                <a:spcPts val="0"/>
              </a:spcAft>
              <a:buSzPts val="1300"/>
              <a:buChar char="●"/>
            </a:pPr>
            <a:r>
              <a:rPr lang="zh-CN"/>
              <a:t>Guam exploits its natural resources on an ocean basis for economic gain</a:t>
            </a:r>
            <a:endParaRPr/>
          </a:p>
          <a:p>
            <a:pPr indent="-311150" lvl="0" marL="457200" rtl="0" algn="l">
              <a:spcBef>
                <a:spcPts val="0"/>
              </a:spcBef>
              <a:spcAft>
                <a:spcPts val="0"/>
              </a:spcAft>
              <a:buSzPts val="1300"/>
              <a:buChar char="●"/>
            </a:pPr>
            <a:r>
              <a:rPr lang="zh-CN"/>
              <a:t>Because of its location and size, Guam is particularly sensitive to climate change</a:t>
            </a:r>
            <a:endParaRPr/>
          </a:p>
        </p:txBody>
      </p:sp>
      <p:pic>
        <p:nvPicPr>
          <p:cNvPr id="100" name="Google Shape;100;p15"/>
          <p:cNvPicPr preferRelativeResize="0"/>
          <p:nvPr/>
        </p:nvPicPr>
        <p:blipFill>
          <a:blip r:embed="rId3">
            <a:alphaModFix/>
          </a:blip>
          <a:stretch>
            <a:fillRect/>
          </a:stretch>
        </p:blipFill>
        <p:spPr>
          <a:xfrm>
            <a:off x="4926004" y="483700"/>
            <a:ext cx="4176624" cy="46012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43008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Data and Methods</a:t>
            </a:r>
            <a:endParaRPr/>
          </a:p>
        </p:txBody>
      </p:sp>
      <p:sp>
        <p:nvSpPr>
          <p:cNvPr id="106" name="Google Shape;106;p16"/>
          <p:cNvSpPr txBox="1"/>
          <p:nvPr>
            <p:ph idx="1" type="body"/>
          </p:nvPr>
        </p:nvSpPr>
        <p:spPr>
          <a:xfrm>
            <a:off x="556600" y="2078875"/>
            <a:ext cx="4015500" cy="22611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zh-CN" sz="1400"/>
              <a:t>Land change data in 2006 and 2014 from </a:t>
            </a:r>
            <a:r>
              <a:rPr lang="zh-CN" sz="1400" u="sng">
                <a:solidFill>
                  <a:schemeClr val="hlink"/>
                </a:solidFill>
                <a:hlinkClick r:id="rId3"/>
              </a:rPr>
              <a:t>USDA</a:t>
            </a:r>
            <a:endParaRPr sz="1400"/>
          </a:p>
          <a:p>
            <a:pPr indent="0" lvl="0" marL="457200" rtl="0" algn="l">
              <a:spcBef>
                <a:spcPts val="1200"/>
              </a:spcBef>
              <a:spcAft>
                <a:spcPts val="0"/>
              </a:spcAft>
              <a:buNone/>
            </a:pPr>
            <a:r>
              <a:t/>
            </a:r>
            <a:endParaRPr sz="1400"/>
          </a:p>
          <a:p>
            <a:pPr indent="-317500" lvl="0" marL="457200" rtl="0" algn="l">
              <a:spcBef>
                <a:spcPts val="1200"/>
              </a:spcBef>
              <a:spcAft>
                <a:spcPts val="0"/>
              </a:spcAft>
              <a:buSzPts val="1400"/>
              <a:buChar char="●"/>
            </a:pPr>
            <a:r>
              <a:rPr lang="zh-CN" sz="1400"/>
              <a:t>Sentinel 2 images and the boundary of Guam in 2022 from </a:t>
            </a:r>
            <a:r>
              <a:rPr lang="zh-CN" sz="1400" u="sng">
                <a:solidFill>
                  <a:schemeClr val="hlink"/>
                </a:solidFill>
                <a:hlinkClick r:id="rId4"/>
              </a:rPr>
              <a:t>Google Earth Engine (GEE)</a:t>
            </a:r>
            <a:r>
              <a:rPr lang="zh-CN" sz="1400"/>
              <a:t> (script link)</a:t>
            </a:r>
            <a:endParaRPr sz="1400"/>
          </a:p>
        </p:txBody>
      </p:sp>
      <p:pic>
        <p:nvPicPr>
          <p:cNvPr id="107" name="Google Shape;107;p16"/>
          <p:cNvPicPr preferRelativeResize="0"/>
          <p:nvPr/>
        </p:nvPicPr>
        <p:blipFill>
          <a:blip r:embed="rId5">
            <a:alphaModFix/>
          </a:blip>
          <a:stretch>
            <a:fillRect/>
          </a:stretch>
        </p:blipFill>
        <p:spPr>
          <a:xfrm>
            <a:off x="5280650" y="490975"/>
            <a:ext cx="3259301" cy="46057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17"/>
          <p:cNvPicPr preferRelativeResize="0"/>
          <p:nvPr/>
        </p:nvPicPr>
        <p:blipFill>
          <a:blip r:embed="rId3">
            <a:alphaModFix/>
          </a:blip>
          <a:stretch>
            <a:fillRect/>
          </a:stretch>
        </p:blipFill>
        <p:spPr>
          <a:xfrm>
            <a:off x="2586400" y="2512356"/>
            <a:ext cx="2428750" cy="2631143"/>
          </a:xfrm>
          <a:prstGeom prst="rect">
            <a:avLst/>
          </a:prstGeom>
          <a:noFill/>
          <a:ln>
            <a:noFill/>
          </a:ln>
        </p:spPr>
      </p:pic>
      <p:pic>
        <p:nvPicPr>
          <p:cNvPr id="113" name="Google Shape;113;p17"/>
          <p:cNvPicPr preferRelativeResize="0"/>
          <p:nvPr/>
        </p:nvPicPr>
        <p:blipFill>
          <a:blip r:embed="rId4">
            <a:alphaModFix/>
          </a:blip>
          <a:stretch>
            <a:fillRect/>
          </a:stretch>
        </p:blipFill>
        <p:spPr>
          <a:xfrm>
            <a:off x="2586400" y="0"/>
            <a:ext cx="2428750" cy="2525193"/>
          </a:xfrm>
          <a:prstGeom prst="rect">
            <a:avLst/>
          </a:prstGeom>
          <a:noFill/>
          <a:ln>
            <a:noFill/>
          </a:ln>
        </p:spPr>
      </p:pic>
      <p:sp>
        <p:nvSpPr>
          <p:cNvPr id="114" name="Google Shape;114;p17"/>
          <p:cNvSpPr txBox="1"/>
          <p:nvPr/>
        </p:nvSpPr>
        <p:spPr>
          <a:xfrm>
            <a:off x="3669750" y="2204550"/>
            <a:ext cx="1345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800">
                <a:latin typeface="Lato"/>
                <a:ea typeface="Lato"/>
                <a:cs typeface="Lato"/>
                <a:sym typeface="Lato"/>
              </a:rPr>
              <a:t>2006 original  Guam data</a:t>
            </a:r>
            <a:endParaRPr sz="800">
              <a:latin typeface="Lato"/>
              <a:ea typeface="Lato"/>
              <a:cs typeface="Lato"/>
              <a:sym typeface="Lato"/>
            </a:endParaRPr>
          </a:p>
        </p:txBody>
      </p:sp>
      <p:sp>
        <p:nvSpPr>
          <p:cNvPr id="115" name="Google Shape;115;p17"/>
          <p:cNvSpPr txBox="1"/>
          <p:nvPr/>
        </p:nvSpPr>
        <p:spPr>
          <a:xfrm>
            <a:off x="3726950" y="4835700"/>
            <a:ext cx="1288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800">
                <a:latin typeface="Lato"/>
                <a:ea typeface="Lato"/>
                <a:cs typeface="Lato"/>
                <a:sym typeface="Lato"/>
              </a:rPr>
              <a:t>2014</a:t>
            </a:r>
            <a:r>
              <a:rPr lang="zh-CN" sz="800">
                <a:latin typeface="Lato"/>
                <a:ea typeface="Lato"/>
                <a:cs typeface="Lato"/>
                <a:sym typeface="Lato"/>
              </a:rPr>
              <a:t> original Guam data</a:t>
            </a:r>
            <a:endParaRPr sz="800">
              <a:latin typeface="Lato"/>
              <a:ea typeface="Lato"/>
              <a:cs typeface="Lato"/>
              <a:sym typeface="Lato"/>
            </a:endParaRPr>
          </a:p>
        </p:txBody>
      </p:sp>
      <p:pic>
        <p:nvPicPr>
          <p:cNvPr id="116" name="Google Shape;116;p17"/>
          <p:cNvPicPr preferRelativeResize="0"/>
          <p:nvPr/>
        </p:nvPicPr>
        <p:blipFill rotWithShape="1">
          <a:blip r:embed="rId5">
            <a:alphaModFix/>
          </a:blip>
          <a:srcRect b="0" l="0" r="0" t="0"/>
          <a:stretch/>
        </p:blipFill>
        <p:spPr>
          <a:xfrm>
            <a:off x="6736925" y="0"/>
            <a:ext cx="2428742" cy="2588899"/>
          </a:xfrm>
          <a:prstGeom prst="rect">
            <a:avLst/>
          </a:prstGeom>
          <a:noFill/>
          <a:ln>
            <a:noFill/>
          </a:ln>
        </p:spPr>
      </p:pic>
      <p:pic>
        <p:nvPicPr>
          <p:cNvPr id="117" name="Google Shape;117;p17"/>
          <p:cNvPicPr preferRelativeResize="0"/>
          <p:nvPr/>
        </p:nvPicPr>
        <p:blipFill>
          <a:blip r:embed="rId6">
            <a:alphaModFix/>
          </a:blip>
          <a:stretch>
            <a:fillRect/>
          </a:stretch>
        </p:blipFill>
        <p:spPr>
          <a:xfrm>
            <a:off x="6736925" y="2509950"/>
            <a:ext cx="2428750" cy="2635948"/>
          </a:xfrm>
          <a:prstGeom prst="rect">
            <a:avLst/>
          </a:prstGeom>
          <a:noFill/>
          <a:ln>
            <a:noFill/>
          </a:ln>
        </p:spPr>
      </p:pic>
      <p:sp>
        <p:nvSpPr>
          <p:cNvPr id="118" name="Google Shape;118;p17"/>
          <p:cNvSpPr/>
          <p:nvPr/>
        </p:nvSpPr>
        <p:spPr>
          <a:xfrm>
            <a:off x="5015150" y="112750"/>
            <a:ext cx="1844700" cy="1746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CN"/>
              <a:t>reclassify 21 to 7classes and dissolve</a:t>
            </a:r>
            <a:endParaRPr/>
          </a:p>
        </p:txBody>
      </p:sp>
      <p:sp>
        <p:nvSpPr>
          <p:cNvPr id="119" name="Google Shape;119;p17"/>
          <p:cNvSpPr/>
          <p:nvPr/>
        </p:nvSpPr>
        <p:spPr>
          <a:xfrm>
            <a:off x="5015138" y="3398150"/>
            <a:ext cx="1844700" cy="1746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zh-CN"/>
              <a:t>reclassify 17 to 7 classes and dissolve</a:t>
            </a:r>
            <a:endParaRPr/>
          </a:p>
        </p:txBody>
      </p:sp>
      <p:pic>
        <p:nvPicPr>
          <p:cNvPr id="120" name="Google Shape;120;p17"/>
          <p:cNvPicPr preferRelativeResize="0"/>
          <p:nvPr/>
        </p:nvPicPr>
        <p:blipFill>
          <a:blip r:embed="rId7">
            <a:alphaModFix/>
          </a:blip>
          <a:stretch>
            <a:fillRect/>
          </a:stretch>
        </p:blipFill>
        <p:spPr>
          <a:xfrm>
            <a:off x="5662225" y="1991887"/>
            <a:ext cx="1074700" cy="1274025"/>
          </a:xfrm>
          <a:prstGeom prst="rect">
            <a:avLst/>
          </a:prstGeom>
          <a:noFill/>
          <a:ln>
            <a:noFill/>
          </a:ln>
        </p:spPr>
      </p:pic>
      <p:sp>
        <p:nvSpPr>
          <p:cNvPr id="121" name="Google Shape;121;p17"/>
          <p:cNvSpPr txBox="1"/>
          <p:nvPr/>
        </p:nvSpPr>
        <p:spPr>
          <a:xfrm>
            <a:off x="7877475" y="2142900"/>
            <a:ext cx="1288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800">
                <a:latin typeface="Lato"/>
                <a:ea typeface="Lato"/>
                <a:cs typeface="Lato"/>
                <a:sym typeface="Lato"/>
              </a:rPr>
              <a:t>Data after reclass and dissolve (2006)</a:t>
            </a:r>
            <a:endParaRPr sz="800">
              <a:latin typeface="Lato"/>
              <a:ea typeface="Lato"/>
              <a:cs typeface="Lato"/>
              <a:sym typeface="Lato"/>
            </a:endParaRPr>
          </a:p>
        </p:txBody>
      </p:sp>
      <p:sp>
        <p:nvSpPr>
          <p:cNvPr id="122" name="Google Shape;122;p17"/>
          <p:cNvSpPr txBox="1"/>
          <p:nvPr/>
        </p:nvSpPr>
        <p:spPr>
          <a:xfrm>
            <a:off x="0" y="1571350"/>
            <a:ext cx="26058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CN" sz="2200">
                <a:latin typeface="Raleway"/>
                <a:ea typeface="Raleway"/>
                <a:cs typeface="Raleway"/>
                <a:sym typeface="Raleway"/>
              </a:rPr>
              <a:t>preprocessing in R and ArcGIS Pro</a:t>
            </a:r>
            <a:endParaRPr b="1" sz="2200">
              <a:latin typeface="Raleway"/>
              <a:ea typeface="Raleway"/>
              <a:cs typeface="Raleway"/>
              <a:sym typeface="Raleway"/>
            </a:endParaRPr>
          </a:p>
        </p:txBody>
      </p:sp>
      <p:sp>
        <p:nvSpPr>
          <p:cNvPr id="123" name="Google Shape;123;p17"/>
          <p:cNvSpPr txBox="1"/>
          <p:nvPr/>
        </p:nvSpPr>
        <p:spPr>
          <a:xfrm>
            <a:off x="7877475" y="4712400"/>
            <a:ext cx="1288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800">
                <a:latin typeface="Lato"/>
                <a:ea typeface="Lato"/>
                <a:cs typeface="Lato"/>
                <a:sym typeface="Lato"/>
              </a:rPr>
              <a:t>Data after reclass and dissolve (2014)</a:t>
            </a:r>
            <a:endParaRPr sz="8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8"/>
          <p:cNvSpPr txBox="1"/>
          <p:nvPr>
            <p:ph type="title"/>
          </p:nvPr>
        </p:nvSpPr>
        <p:spPr>
          <a:xfrm>
            <a:off x="-39050" y="537800"/>
            <a:ext cx="5538300" cy="845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Preprocessing and results in TerrSet</a:t>
            </a:r>
            <a:endParaRPr/>
          </a:p>
        </p:txBody>
      </p:sp>
      <p:sp>
        <p:nvSpPr>
          <p:cNvPr id="129" name="Google Shape;129;p18"/>
          <p:cNvSpPr txBox="1"/>
          <p:nvPr>
            <p:ph idx="1" type="body"/>
          </p:nvPr>
        </p:nvSpPr>
        <p:spPr>
          <a:xfrm>
            <a:off x="0" y="1513325"/>
            <a:ext cx="1307700" cy="3493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CN"/>
              <a:t>In TerrSet, these two images were preprocessed as following: converted into vector data, reprojected, and clipped to a identical size.</a:t>
            </a:r>
            <a:endParaRPr/>
          </a:p>
        </p:txBody>
      </p:sp>
      <p:pic>
        <p:nvPicPr>
          <p:cNvPr id="130" name="Google Shape;130;p18"/>
          <p:cNvPicPr preferRelativeResize="0"/>
          <p:nvPr/>
        </p:nvPicPr>
        <p:blipFill>
          <a:blip r:embed="rId3">
            <a:alphaModFix/>
          </a:blip>
          <a:stretch>
            <a:fillRect/>
          </a:stretch>
        </p:blipFill>
        <p:spPr>
          <a:xfrm>
            <a:off x="1523600" y="1463900"/>
            <a:ext cx="3692580" cy="3679601"/>
          </a:xfrm>
          <a:prstGeom prst="rect">
            <a:avLst/>
          </a:prstGeom>
          <a:noFill/>
          <a:ln>
            <a:noFill/>
          </a:ln>
        </p:spPr>
      </p:pic>
      <p:pic>
        <p:nvPicPr>
          <p:cNvPr id="131" name="Google Shape;131;p18"/>
          <p:cNvPicPr preferRelativeResize="0"/>
          <p:nvPr/>
        </p:nvPicPr>
        <p:blipFill>
          <a:blip r:embed="rId4">
            <a:alphaModFix/>
          </a:blip>
          <a:stretch>
            <a:fillRect/>
          </a:stretch>
        </p:blipFill>
        <p:spPr>
          <a:xfrm>
            <a:off x="5538337" y="1463900"/>
            <a:ext cx="3605662" cy="36796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9"/>
          <p:cNvSpPr txBox="1"/>
          <p:nvPr>
            <p:ph type="title"/>
          </p:nvPr>
        </p:nvSpPr>
        <p:spPr>
          <a:xfrm>
            <a:off x="46250" y="586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Results: Supervised Classicification in Guam, 2022</a:t>
            </a:r>
            <a:endParaRPr/>
          </a:p>
        </p:txBody>
      </p:sp>
      <p:sp>
        <p:nvSpPr>
          <p:cNvPr id="137" name="Google Shape;137;p19"/>
          <p:cNvSpPr txBox="1"/>
          <p:nvPr>
            <p:ph idx="1" type="body"/>
          </p:nvPr>
        </p:nvSpPr>
        <p:spPr>
          <a:xfrm>
            <a:off x="46250" y="1347853"/>
            <a:ext cx="2432700" cy="3795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CN"/>
              <a:t>Here is the classification results in 2022 by using MaxLike and MLP functions in TerrSet.</a:t>
            </a:r>
            <a:endParaRPr/>
          </a:p>
        </p:txBody>
      </p:sp>
      <p:pic>
        <p:nvPicPr>
          <p:cNvPr id="138" name="Google Shape;138;p19"/>
          <p:cNvPicPr preferRelativeResize="0"/>
          <p:nvPr/>
        </p:nvPicPr>
        <p:blipFill>
          <a:blip r:embed="rId3">
            <a:alphaModFix/>
          </a:blip>
          <a:stretch>
            <a:fillRect/>
          </a:stretch>
        </p:blipFill>
        <p:spPr>
          <a:xfrm>
            <a:off x="2478951" y="1463425"/>
            <a:ext cx="3305676" cy="3231874"/>
          </a:xfrm>
          <a:prstGeom prst="rect">
            <a:avLst/>
          </a:prstGeom>
          <a:noFill/>
          <a:ln>
            <a:noFill/>
          </a:ln>
        </p:spPr>
      </p:pic>
      <p:pic>
        <p:nvPicPr>
          <p:cNvPr id="139" name="Google Shape;139;p19"/>
          <p:cNvPicPr preferRelativeResize="0"/>
          <p:nvPr/>
        </p:nvPicPr>
        <p:blipFill>
          <a:blip r:embed="rId4">
            <a:alphaModFix/>
          </a:blip>
          <a:stretch>
            <a:fillRect/>
          </a:stretch>
        </p:blipFill>
        <p:spPr>
          <a:xfrm>
            <a:off x="5830153" y="1463425"/>
            <a:ext cx="3221618" cy="32318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0"/>
          <p:cNvSpPr txBox="1"/>
          <p:nvPr>
            <p:ph type="title"/>
          </p:nvPr>
        </p:nvSpPr>
        <p:spPr>
          <a:xfrm>
            <a:off x="104800" y="547625"/>
            <a:ext cx="83670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latin typeface="Lato"/>
                <a:ea typeface="Lato"/>
                <a:cs typeface="Lato"/>
                <a:sym typeface="Lato"/>
              </a:rPr>
              <a:t>Map Comparasion from 2006 to 2022</a:t>
            </a:r>
            <a:endParaRPr>
              <a:latin typeface="Lato"/>
              <a:ea typeface="Lato"/>
              <a:cs typeface="Lato"/>
              <a:sym typeface="Lato"/>
            </a:endParaRPr>
          </a:p>
        </p:txBody>
      </p:sp>
      <p:sp>
        <p:nvSpPr>
          <p:cNvPr id="145" name="Google Shape;145;p20"/>
          <p:cNvSpPr txBox="1"/>
          <p:nvPr>
            <p:ph idx="1" type="body"/>
          </p:nvPr>
        </p:nvSpPr>
        <p:spPr>
          <a:xfrm>
            <a:off x="876950" y="1233738"/>
            <a:ext cx="7323000" cy="9042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SzPct val="100000"/>
              <a:buChar char="●"/>
            </a:pPr>
            <a:r>
              <a:rPr lang="zh-CN"/>
              <a:t>Decrease in commercial land and urbanized areas</a:t>
            </a:r>
            <a:endParaRPr/>
          </a:p>
          <a:p>
            <a:pPr indent="-304958" lvl="0" marL="457200" rtl="0" algn="l">
              <a:spcBef>
                <a:spcPts val="0"/>
              </a:spcBef>
              <a:spcAft>
                <a:spcPts val="0"/>
              </a:spcAft>
              <a:buSzPct val="100000"/>
              <a:buChar char="●"/>
            </a:pPr>
            <a:r>
              <a:rPr lang="zh-CN"/>
              <a:t>Decrease in forests and increase in grassland</a:t>
            </a:r>
            <a:endParaRPr/>
          </a:p>
          <a:p>
            <a:pPr indent="-304958" lvl="0" marL="457200" rtl="0" algn="l">
              <a:spcBef>
                <a:spcPts val="0"/>
              </a:spcBef>
              <a:spcAft>
                <a:spcPts val="0"/>
              </a:spcAft>
              <a:buSzPct val="100000"/>
              <a:buChar char="●"/>
            </a:pPr>
            <a:r>
              <a:rPr lang="zh-CN"/>
              <a:t>Possible causes: different classification methods of classifiers, man-made fire causes, newly implemented conservation policies</a:t>
            </a:r>
            <a:endParaRPr/>
          </a:p>
        </p:txBody>
      </p:sp>
      <p:pic>
        <p:nvPicPr>
          <p:cNvPr id="146" name="Google Shape;146;p20"/>
          <p:cNvPicPr preferRelativeResize="0"/>
          <p:nvPr/>
        </p:nvPicPr>
        <p:blipFill>
          <a:blip r:embed="rId3">
            <a:alphaModFix/>
          </a:blip>
          <a:stretch>
            <a:fillRect/>
          </a:stretch>
        </p:blipFill>
        <p:spPr>
          <a:xfrm>
            <a:off x="3115600" y="2288850"/>
            <a:ext cx="2845700" cy="2845700"/>
          </a:xfrm>
          <a:prstGeom prst="rect">
            <a:avLst/>
          </a:prstGeom>
          <a:noFill/>
          <a:ln>
            <a:noFill/>
          </a:ln>
        </p:spPr>
      </p:pic>
      <p:pic>
        <p:nvPicPr>
          <p:cNvPr id="147" name="Google Shape;147;p20"/>
          <p:cNvPicPr preferRelativeResize="0"/>
          <p:nvPr/>
        </p:nvPicPr>
        <p:blipFill>
          <a:blip r:embed="rId4">
            <a:alphaModFix/>
          </a:blip>
          <a:stretch>
            <a:fillRect/>
          </a:stretch>
        </p:blipFill>
        <p:spPr>
          <a:xfrm>
            <a:off x="6126425" y="2284337"/>
            <a:ext cx="2845701" cy="2854738"/>
          </a:xfrm>
          <a:prstGeom prst="rect">
            <a:avLst/>
          </a:prstGeom>
          <a:noFill/>
          <a:ln>
            <a:noFill/>
          </a:ln>
        </p:spPr>
      </p:pic>
      <p:pic>
        <p:nvPicPr>
          <p:cNvPr id="148" name="Google Shape;148;p20"/>
          <p:cNvPicPr preferRelativeResize="0"/>
          <p:nvPr/>
        </p:nvPicPr>
        <p:blipFill>
          <a:blip r:embed="rId5">
            <a:alphaModFix/>
          </a:blip>
          <a:stretch>
            <a:fillRect/>
          </a:stretch>
        </p:blipFill>
        <p:spPr>
          <a:xfrm>
            <a:off x="104796" y="2279900"/>
            <a:ext cx="2845699" cy="286361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124925" y="525825"/>
            <a:ext cx="31851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Cross-Tabulation</a:t>
            </a:r>
            <a:endParaRPr/>
          </a:p>
        </p:txBody>
      </p:sp>
      <p:sp>
        <p:nvSpPr>
          <p:cNvPr id="154" name="Google Shape;154;p21"/>
          <p:cNvSpPr txBox="1"/>
          <p:nvPr>
            <p:ph idx="1" type="body"/>
          </p:nvPr>
        </p:nvSpPr>
        <p:spPr>
          <a:xfrm>
            <a:off x="233950" y="1286025"/>
            <a:ext cx="2460300" cy="3651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zh-CN"/>
              <a:t>From the cross-table, </a:t>
            </a:r>
            <a:endParaRPr/>
          </a:p>
          <a:p>
            <a:pPr indent="0" lvl="0" marL="0" rtl="0" algn="l">
              <a:spcBef>
                <a:spcPts val="1200"/>
              </a:spcBef>
              <a:spcAft>
                <a:spcPts val="0"/>
              </a:spcAft>
              <a:buNone/>
            </a:pPr>
            <a:r>
              <a:rPr lang="zh-CN"/>
              <a:t>in 2022, the proportion of each class is 7.09% (barren land), 41.65% (forest), 42.93% (grassland), 7.87% (urban), and 0.46% (water);</a:t>
            </a:r>
            <a:endParaRPr/>
          </a:p>
          <a:p>
            <a:pPr indent="0" lvl="0" marL="0" rtl="0" algn="l">
              <a:spcBef>
                <a:spcPts val="1200"/>
              </a:spcBef>
              <a:spcAft>
                <a:spcPts val="0"/>
              </a:spcAft>
              <a:buNone/>
            </a:pPr>
            <a:r>
              <a:rPr lang="zh-CN"/>
              <a:t>in 2014, the proportion is 2.01% of barren land, 56.26% of forest, 20.21% of grassland, 20.46% of urban, and 0.56% of water;</a:t>
            </a:r>
            <a:endParaRPr/>
          </a:p>
          <a:p>
            <a:pPr indent="0" lvl="0" marL="0" rtl="0" algn="l">
              <a:spcBef>
                <a:spcPts val="1200"/>
              </a:spcBef>
              <a:spcAft>
                <a:spcPts val="1200"/>
              </a:spcAft>
              <a:buNone/>
            </a:pPr>
            <a:r>
              <a:rPr lang="zh-CN"/>
              <a:t>in 2006, the proportion is 0.93%, 45.45%, 23.39%, 30.02%, and 0.21% respectively.</a:t>
            </a:r>
            <a:endParaRPr/>
          </a:p>
        </p:txBody>
      </p:sp>
      <p:pic>
        <p:nvPicPr>
          <p:cNvPr id="155" name="Google Shape;155;p21"/>
          <p:cNvPicPr preferRelativeResize="0"/>
          <p:nvPr/>
        </p:nvPicPr>
        <p:blipFill>
          <a:blip r:embed="rId3">
            <a:alphaModFix/>
          </a:blip>
          <a:stretch>
            <a:fillRect/>
          </a:stretch>
        </p:blipFill>
        <p:spPr>
          <a:xfrm>
            <a:off x="2755025" y="92173"/>
            <a:ext cx="3042551" cy="2950901"/>
          </a:xfrm>
          <a:prstGeom prst="rect">
            <a:avLst/>
          </a:prstGeom>
          <a:noFill/>
          <a:ln>
            <a:noFill/>
          </a:ln>
        </p:spPr>
      </p:pic>
      <p:pic>
        <p:nvPicPr>
          <p:cNvPr id="156" name="Google Shape;156;p21"/>
          <p:cNvPicPr preferRelativeResize="0"/>
          <p:nvPr/>
        </p:nvPicPr>
        <p:blipFill>
          <a:blip r:embed="rId4">
            <a:alphaModFix/>
          </a:blip>
          <a:stretch>
            <a:fillRect/>
          </a:stretch>
        </p:blipFill>
        <p:spPr>
          <a:xfrm>
            <a:off x="2669525" y="3150369"/>
            <a:ext cx="3185101" cy="1547832"/>
          </a:xfrm>
          <a:prstGeom prst="rect">
            <a:avLst/>
          </a:prstGeom>
          <a:noFill/>
          <a:ln>
            <a:noFill/>
          </a:ln>
        </p:spPr>
      </p:pic>
      <p:pic>
        <p:nvPicPr>
          <p:cNvPr id="157" name="Google Shape;157;p21"/>
          <p:cNvPicPr preferRelativeResize="0"/>
          <p:nvPr/>
        </p:nvPicPr>
        <p:blipFill>
          <a:blip r:embed="rId5">
            <a:alphaModFix/>
          </a:blip>
          <a:stretch>
            <a:fillRect/>
          </a:stretch>
        </p:blipFill>
        <p:spPr>
          <a:xfrm>
            <a:off x="6006275" y="92173"/>
            <a:ext cx="2935776" cy="2983503"/>
          </a:xfrm>
          <a:prstGeom prst="rect">
            <a:avLst/>
          </a:prstGeom>
          <a:noFill/>
          <a:ln>
            <a:noFill/>
          </a:ln>
        </p:spPr>
      </p:pic>
      <p:pic>
        <p:nvPicPr>
          <p:cNvPr id="158" name="Google Shape;158;p21"/>
          <p:cNvPicPr preferRelativeResize="0"/>
          <p:nvPr/>
        </p:nvPicPr>
        <p:blipFill>
          <a:blip r:embed="rId6">
            <a:alphaModFix/>
          </a:blip>
          <a:stretch>
            <a:fillRect/>
          </a:stretch>
        </p:blipFill>
        <p:spPr>
          <a:xfrm>
            <a:off x="5908174" y="3150375"/>
            <a:ext cx="3235827" cy="1547825"/>
          </a:xfrm>
          <a:prstGeom prst="rect">
            <a:avLst/>
          </a:prstGeom>
          <a:noFill/>
          <a:ln>
            <a:noFill/>
          </a:ln>
        </p:spPr>
      </p:pic>
      <p:sp>
        <p:nvSpPr>
          <p:cNvPr id="159" name="Google Shape;159;p21"/>
          <p:cNvSpPr txBox="1"/>
          <p:nvPr/>
        </p:nvSpPr>
        <p:spPr>
          <a:xfrm>
            <a:off x="2517125" y="4698200"/>
            <a:ext cx="65346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zh-CN" sz="1100">
                <a:solidFill>
                  <a:schemeClr val="accent1"/>
                </a:solidFill>
                <a:latin typeface="Lato"/>
                <a:ea typeface="Lato"/>
                <a:cs typeface="Lato"/>
                <a:sym typeface="Lato"/>
              </a:rPr>
              <a:t>0: Background; 1: Barren land; 2:  Forest; 3: Grassland; 4: Urban; 5: Water</a:t>
            </a:r>
            <a:endParaRPr sz="12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